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8E989-B27D-48C9-807A-AE8C00399504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078CC-792E-4BB0-93EC-ED47E943D4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30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226A825-923F-45E1-9FAA-CCEE8B86E15D}" type="slidenum">
              <a:rPr lang="cs-CZ" smtClean="0"/>
              <a:pPr eaLnBrk="1" hangingPunct="1"/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46A547B-5746-422C-8CCF-4D5F3E653AF7}" type="slidenum">
              <a:rPr lang="cs-CZ" smtClean="0"/>
              <a:pPr eaLnBrk="1" hangingPunct="1"/>
              <a:t>9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C48C-E3BE-44D2-B450-E43DA92722A7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11C5-2267-498C-9B72-C4A86AAD2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131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C48C-E3BE-44D2-B450-E43DA92722A7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11C5-2267-498C-9B72-C4A86AAD2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51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C48C-E3BE-44D2-B450-E43DA92722A7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11C5-2267-498C-9B72-C4A86AAD2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87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C48C-E3BE-44D2-B450-E43DA92722A7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11C5-2267-498C-9B72-C4A86AAD2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57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C48C-E3BE-44D2-B450-E43DA92722A7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11C5-2267-498C-9B72-C4A86AAD2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608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C48C-E3BE-44D2-B450-E43DA92722A7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11C5-2267-498C-9B72-C4A86AAD2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54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C48C-E3BE-44D2-B450-E43DA92722A7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11C5-2267-498C-9B72-C4A86AAD2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812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C48C-E3BE-44D2-B450-E43DA92722A7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11C5-2267-498C-9B72-C4A86AAD2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33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C48C-E3BE-44D2-B450-E43DA92722A7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11C5-2267-498C-9B72-C4A86AAD2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14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C48C-E3BE-44D2-B450-E43DA92722A7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11C5-2267-498C-9B72-C4A86AAD2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2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C48C-E3BE-44D2-B450-E43DA92722A7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11C5-2267-498C-9B72-C4A86AAD2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8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DC48C-E3BE-44D2-B450-E43DA92722A7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A11C5-2267-498C-9B72-C4A86AAD2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287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  <a:alpha val="0"/>
              </a:schemeClr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VLASTIVĚDA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35696" y="4005064"/>
            <a:ext cx="6400800" cy="1752600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solidFill>
                  <a:schemeClr val="bg2">
                    <a:lumMod val="10000"/>
                  </a:schemeClr>
                </a:solidFill>
              </a:rPr>
              <a:t>TÉMA: Tomáš Garrigue Masaryk</a:t>
            </a:r>
            <a:endParaRPr lang="cs-CZ" sz="48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19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800" dirty="0" smtClean="0"/>
              <a:t>Obr 1. http://www.google.cz/imgres?q=tom%C3%A1%C5%A1+garrigue+masaryk&amp;start=135&amp;num=10&amp;hl=cs&amp;biw=1920&amp;bih=897&amp;addh=36&amp;tbm=isch&amp;tbnid=gGe5zii9cqlivM:&amp;imgrefurl=http://www.sme.sk/c/4143948/vznik-csr-zavrsil-emancipacne-snahy-slovakov.html&amp;docid=pUDRmZKq7wQIdM&amp;imgurl=http://i.sme.sk/cdata/8/41/4143948/masaryk3.jpg&amp;w=300&amp;h=225&amp;ei=qZOaUO_zLcfetAaInYCIDA&amp;zoom=1&amp;iact=rc&amp;dur=484&amp;sig=100908281861185097970&amp;page=3&amp;tbnh=138&amp;tbnw=183&amp;ndsp=66&amp;ved=1t:429,r:53,s:135,i:73&amp;tx=68&amp;ty=76</a:t>
            </a:r>
          </a:p>
          <a:p>
            <a:endParaRPr lang="cs-CZ" sz="800" dirty="0" smtClean="0"/>
          </a:p>
          <a:p>
            <a:r>
              <a:rPr lang="cs-CZ" sz="800" dirty="0" smtClean="0"/>
              <a:t>Obr 2. http://www.google.cz/imgres?q=tom%C3%A1%C5%A1+garrigue+masaryk&amp;num=10&amp;hl=cs&amp;biw=1920&amp;bih=897&amp;tbm=isch&amp;tbnid=Lbids446A6c8lM:&amp;imgrefurl=http://zstrebivlice.blog.cz/0512/neco-o-ceske-republice&amp;docid=i8R3ciY4yRQSmM&amp;imgurl=http://nd01.jxs.cz/029/820/abc3c9ae2a_113340_o2.gif&amp;w=250&amp;h=255&amp;ei=2JWaULv7FI_csganvYGQDQ&amp;zoom=1&amp;iact=rc&amp;dur=500&amp;sig=100908281861185097970&amp;page=1&amp;tbnh=130&amp;tbnw=127&amp;start=0&amp;ndsp=67&amp;ved=1t:429,r:46,s:0,i:231&amp;tx=91&amp;ty=45</a:t>
            </a:r>
          </a:p>
          <a:p>
            <a:r>
              <a:rPr lang="cs-CZ" sz="800" dirty="0" smtClean="0"/>
              <a:t>Obr 3. http://www.google.cz/imgres?q=tom%C3%A1%C5%A1+garrigue+masaryk&amp;start=67&amp;num=10&amp;hl=cs&amp;biw=1920&amp;bih=897&amp;tbm=isch&amp;tbnid=gHtVCJvBVhMZoM:&amp;imgrefurl=http://www.nase-rodina.cz/article.php%3Fclanek%3D69&amp;docid=5NW31-SZr_MZaM&amp;imgurl=http://www.nase-rodina.cz/pics/articles/art_69/69_1.jpg&amp;w=320&amp;h=227&amp;ei=ppaaUNVgi8G0Btu1gIAM&amp;zoom=1&amp;iact=rc&amp;dur=454&amp;sig=100908281861185097970&amp;page=2&amp;tbnh=131&amp;tbnw=177&amp;ndsp=68&amp;ved=1t:429,r:24,s:67,i:80&amp;tx=102&amp;ty=24</a:t>
            </a:r>
          </a:p>
          <a:p>
            <a:r>
              <a:rPr lang="cs-CZ" sz="800" dirty="0" smtClean="0"/>
              <a:t>Obr 4. http://www.google.cz/imgres?q=tom%C3%A1%C5%A1+garrigue+masaryk+edvard+bene%C5%A1&amp;hl=cs&amp;biw=1920&amp;bih=897&amp;tbm=isch&amp;tbnid=YZTF73hrTeOQ8M:&amp;imgrefurl=http://tema.novinky.cz/tomas-garrigue-masaryk&amp;docid=CWkNkFGjo9f3jM&amp;imgurl=http://im.novinky.cz/238/292382-original1-x3i5r.jpg&amp;w=500&amp;h=339&amp;ei=h5-aUNf7AcTktQaSyIGADQ&amp;zoom=1&amp;iact=rc&amp;dur=593&amp;sig=100908281861185097970&amp;page=1&amp;tbnh=126&amp;tbnw=171&amp;start=0&amp;ndsp=56&amp;ved=1t:429,r:33,s:0,i:173&amp;tx=42&amp;ty=47</a:t>
            </a:r>
          </a:p>
          <a:p>
            <a:endParaRPr lang="cs-CZ" sz="800" dirty="0" smtClean="0"/>
          </a:p>
          <a:p>
            <a:endParaRPr lang="cs-CZ" sz="800" dirty="0" smtClean="0"/>
          </a:p>
          <a:p>
            <a:pPr marL="0" indent="0">
              <a:buNone/>
            </a:pPr>
            <a:r>
              <a:rPr lang="cs-CZ" sz="1600" dirty="0" smtClean="0"/>
              <a:t>Augusta P., Honzák F., (1995): Vlastivěda pro 5. Ročník. – SPL práce </a:t>
            </a:r>
            <a:r>
              <a:rPr lang="cs-CZ" sz="1600" dirty="0" err="1" smtClean="0"/>
              <a:t>Albra</a:t>
            </a:r>
            <a:r>
              <a:rPr lang="cs-CZ" sz="1600" dirty="0" smtClean="0"/>
              <a:t>. ISBN80-86287-56-4.</a:t>
            </a:r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6491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Tomáš Garrigue Masaryk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Narozen v roce 1850 v Hodoníně</a:t>
            </a:r>
          </a:p>
          <a:p>
            <a:r>
              <a:rPr lang="cs-CZ" dirty="0" smtClean="0"/>
              <a:t>Jeho otec byl Slovák – panský kočí</a:t>
            </a:r>
          </a:p>
          <a:p>
            <a:r>
              <a:rPr lang="cs-CZ" dirty="0" smtClean="0"/>
              <a:t>Matka byla Moravanka</a:t>
            </a:r>
          </a:p>
          <a:p>
            <a:r>
              <a:rPr lang="cs-CZ" dirty="0" smtClean="0"/>
              <a:t>Vyučil se jako kovář </a:t>
            </a:r>
          </a:p>
          <a:p>
            <a:r>
              <a:rPr lang="cs-CZ" dirty="0" smtClean="0"/>
              <a:t>Vystudoval vysokou školu ve Vídni</a:t>
            </a:r>
          </a:p>
          <a:p>
            <a:r>
              <a:rPr lang="cs-CZ" dirty="0" smtClean="0"/>
              <a:t>Na studijní cestě v Lipsku se seznámil s budoucí manželkou Charlottou Garrigue- Američanka</a:t>
            </a:r>
            <a:endParaRPr lang="cs-CZ" dirty="0"/>
          </a:p>
        </p:txBody>
      </p:sp>
      <p:pic>
        <p:nvPicPr>
          <p:cNvPr id="1026" name="Picture 2" descr="http://i.sme.sk/cdata/8/41/4143948/masaryk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25969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7157502" y="4499828"/>
            <a:ext cx="74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874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Tomáš Garrigue Masaryk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roce 1882, kdy po rozdělení pražské univerzity vznikla její česká část, přišel Masaryk do Prahy. </a:t>
            </a:r>
          </a:p>
          <a:p>
            <a:r>
              <a:rPr lang="cs-CZ" dirty="0" smtClean="0"/>
              <a:t>Učil na univerzitě a rázem se ocitl ve středu vědeckého i politického dění. </a:t>
            </a:r>
          </a:p>
          <a:p>
            <a:r>
              <a:rPr lang="cs-CZ" dirty="0" smtClean="0"/>
              <a:t>Působil ve vídeňském parlamentu</a:t>
            </a:r>
          </a:p>
          <a:p>
            <a:endParaRPr lang="cs-CZ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204864"/>
            <a:ext cx="238125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6948264" y="4660131"/>
            <a:ext cx="74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2</a:t>
            </a:r>
          </a:p>
        </p:txBody>
      </p:sp>
    </p:spTree>
    <p:extLst>
      <p:ext uri="{BB962C8B-B14F-4D97-AF65-F5344CB8AC3E}">
        <p14:creationId xmlns:p14="http://schemas.microsoft.com/office/powerpoint/2010/main" val="31234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Masaryk a Rukopisy</a:t>
            </a:r>
            <a:endParaRPr lang="cs-CZ" b="1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5220072" y="1600200"/>
            <a:ext cx="3466728" cy="4525963"/>
          </a:xfrm>
        </p:spPr>
        <p:txBody>
          <a:bodyPr>
            <a:noAutofit/>
          </a:bodyPr>
          <a:lstStyle/>
          <a:p>
            <a:r>
              <a:rPr lang="cs-CZ" sz="2000" dirty="0" smtClean="0"/>
              <a:t>Česká veřejnost nechtěla tento názor přijmout.</a:t>
            </a:r>
          </a:p>
          <a:p>
            <a:r>
              <a:rPr lang="cs-CZ" sz="2000" dirty="0" smtClean="0"/>
              <a:t>Studenti odmítali chodit na jeho přednášky.</a:t>
            </a:r>
          </a:p>
          <a:p>
            <a:r>
              <a:rPr lang="cs-CZ" sz="2000" dirty="0" smtClean="0"/>
              <a:t>Masaryk však trval na svém.</a:t>
            </a:r>
          </a:p>
          <a:p>
            <a:r>
              <a:rPr lang="cs-CZ" sz="2000" dirty="0" smtClean="0"/>
              <a:t>Zdůrazňoval, že neběží jen o Rukopisy. Jde přece o to, aby každý mohl svobodně hájit své vědecké názory a přesvědčení.</a:t>
            </a:r>
          </a:p>
          <a:p>
            <a:r>
              <a:rPr lang="cs-CZ" sz="2000" dirty="0" smtClean="0"/>
              <a:t>Věřil také, že pro národ má větší cenu i nepříjemná pravda než sebelépe míněná lež.</a:t>
            </a:r>
            <a:endParaRPr lang="cs-CZ" sz="2000" dirty="0"/>
          </a:p>
        </p:txBody>
      </p:sp>
      <p:pic>
        <p:nvPicPr>
          <p:cNvPr id="2052" name="Picture 4" descr="http://www.nase-rodina.cz/pics/articles/art_69/69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717032"/>
            <a:ext cx="3048000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aoblený obdélníkový popisek 5"/>
          <p:cNvSpPr/>
          <p:nvPr/>
        </p:nvSpPr>
        <p:spPr>
          <a:xfrm>
            <a:off x="683568" y="1844824"/>
            <a:ext cx="3794720" cy="1152128"/>
          </a:xfrm>
          <a:prstGeom prst="wedgeRoundRectCallout">
            <a:avLst>
              <a:gd name="adj1" fmla="val -17486"/>
              <a:gd name="adj2" fmla="val 90425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Královédvorské a Zelenohorské rukopisy jsou podvrh!!!!!!!</a:t>
            </a:r>
          </a:p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711731" y="5943242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 3.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780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Masaryk a antisemitismus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Žid Leopold </a:t>
            </a:r>
            <a:r>
              <a:rPr lang="cs-CZ" dirty="0" err="1" smtClean="0"/>
              <a:t>Hilsner</a:t>
            </a:r>
            <a:r>
              <a:rPr lang="cs-CZ" dirty="0" smtClean="0"/>
              <a:t> byl obviněn z vraždy dívky. Tvrdilo se, že její krev prý potřeboval k „náboženským obřadům“. Případ rozpoutal řadu protižidovské nenávisti. </a:t>
            </a:r>
          </a:p>
          <a:p>
            <a:r>
              <a:rPr lang="cs-CZ" dirty="0" smtClean="0"/>
              <a:t>Masaryk tyto středověké pověry a nenávist proti Židům (antisemitismus) odmítl jako barbarské a nedůstojné.</a:t>
            </a:r>
          </a:p>
          <a:p>
            <a:r>
              <a:rPr lang="cs-CZ" dirty="0" smtClean="0"/>
              <a:t>Masaryk docílil obnovení soudního procesu s </a:t>
            </a:r>
            <a:r>
              <a:rPr lang="cs-CZ" dirty="0" err="1" smtClean="0"/>
              <a:t>Hilsnerem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98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Masaryk a 1. světová válka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Když vypukla 1. světová válka, bylo profesoru Masarykovi již 64 let. </a:t>
            </a:r>
          </a:p>
          <a:p>
            <a:r>
              <a:rPr lang="cs-CZ" dirty="0" smtClean="0"/>
              <a:t>Odjíždí do zahraničí, kde vyjednával s představiteli západních států, které byly ve válce s Rakouskem-Uherskem, o možnosti obnovení české samostatnosti.</a:t>
            </a:r>
          </a:p>
          <a:p>
            <a:r>
              <a:rPr lang="cs-CZ" dirty="0" smtClean="0"/>
              <a:t>Po návratu mu hrozilo uvěznění – zůstává v emigraci.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4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Masaryk -  1. prezident Československa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Prezidentem se stal v 68 letech</a:t>
            </a:r>
          </a:p>
          <a:p>
            <a:r>
              <a:rPr lang="cs-CZ" dirty="0" smtClean="0"/>
              <a:t>Pro těžkou  nemoc v roce 1935 z funkce odstoupil</a:t>
            </a:r>
          </a:p>
          <a:p>
            <a:r>
              <a:rPr lang="cs-CZ" dirty="0" smtClean="0"/>
              <a:t>Doporučil za svého nástupce dlouholetého spolupracovníka Edvarda Beneše</a:t>
            </a:r>
          </a:p>
          <a:p>
            <a:r>
              <a:rPr lang="cs-CZ" dirty="0" smtClean="0"/>
              <a:t>V roce 1937 - umírá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708920"/>
            <a:ext cx="3018490" cy="2046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308304" y="4941168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 4.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98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547813" y="2133600"/>
          <a:ext cx="6264275" cy="1738314"/>
        </p:xfrm>
        <a:graphic>
          <a:graphicData uri="http://schemas.openxmlformats.org/drawingml/2006/table">
            <a:tbl>
              <a:tblPr/>
              <a:tblGrid>
                <a:gridCol w="2006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8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51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Název školy</a:t>
                      </a:r>
                      <a:endParaRPr lang="cs-CZ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ZÁKLADNÍ ŠKOLA, JIČÍN, HUSOVA 170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Číslo projektu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CZ.1.07/1.4.00/21.2862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Číslo a název klíčové aktivity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3.2 Inovace a zkvalitnění výuky prostřednictvím ICT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84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549275"/>
            <a:ext cx="3767137" cy="13287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9" name="TextovéPole 3"/>
          <p:cNvSpPr txBox="1">
            <a:spLocks noChangeArrowheads="1"/>
          </p:cNvSpPr>
          <p:nvPr/>
        </p:nvSpPr>
        <p:spPr bwMode="auto">
          <a:xfrm>
            <a:off x="1187450" y="4508500"/>
            <a:ext cx="712946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b="1" dirty="0"/>
              <a:t>Název </a:t>
            </a:r>
            <a:r>
              <a:rPr lang="cs-CZ" b="1" dirty="0" smtClean="0"/>
              <a:t>DUM:</a:t>
            </a:r>
            <a:r>
              <a:rPr lang="cs-CZ" dirty="0"/>
              <a:t>VY_32_INOVACE_XVII_1_04_Tomáš Garrigue Masaryk </a:t>
            </a:r>
            <a:r>
              <a:rPr lang="cs-CZ" dirty="0" smtClean="0"/>
              <a:t>- prezentace</a:t>
            </a:r>
            <a:endParaRPr lang="cs-CZ" dirty="0"/>
          </a:p>
          <a:p>
            <a:pPr eaLnBrk="1" hangingPunct="1"/>
            <a:endParaRPr lang="cs-CZ" b="1" dirty="0"/>
          </a:p>
          <a:p>
            <a:pPr eaLnBrk="1" hangingPunct="1"/>
            <a:r>
              <a:rPr lang="cs-CZ" b="1" dirty="0"/>
              <a:t>Šablona číslo:    XVII</a:t>
            </a:r>
            <a:r>
              <a:rPr lang="cs-CZ" b="1" dirty="0" smtClean="0"/>
              <a:t>           </a:t>
            </a:r>
            <a:r>
              <a:rPr lang="cs-CZ" b="1" dirty="0"/>
              <a:t>Sada číslo: </a:t>
            </a:r>
            <a:r>
              <a:rPr lang="cs-CZ" b="1" dirty="0" smtClean="0"/>
              <a:t>1              </a:t>
            </a:r>
            <a:r>
              <a:rPr lang="cs-CZ" b="1" dirty="0"/>
              <a:t>Pořadové číslo DUM:   </a:t>
            </a:r>
            <a:r>
              <a:rPr lang="cs-CZ" b="1" dirty="0" smtClean="0"/>
              <a:t>04</a:t>
            </a:r>
            <a:endParaRPr lang="cs-CZ" dirty="0"/>
          </a:p>
          <a:p>
            <a:pPr eaLnBrk="1" hangingPunct="1"/>
            <a:endParaRPr lang="cs-CZ" b="1" dirty="0"/>
          </a:p>
          <a:p>
            <a:pPr eaLnBrk="1" hangingPunct="1"/>
            <a:r>
              <a:rPr lang="cs-CZ" b="1" dirty="0"/>
              <a:t>Autor: Mgr. Jiřina </a:t>
            </a:r>
            <a:r>
              <a:rPr lang="cs-CZ" b="1" dirty="0" err="1"/>
              <a:t>Jeršovová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9139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bdélník 3"/>
          <p:cNvSpPr>
            <a:spLocks noChangeArrowheads="1"/>
          </p:cNvSpPr>
          <p:nvPr/>
        </p:nvSpPr>
        <p:spPr bwMode="auto">
          <a:xfrm>
            <a:off x="827088" y="765175"/>
            <a:ext cx="7273925" cy="566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cs-CZ" sz="1600" b="1" dirty="0"/>
              <a:t>Anotace: </a:t>
            </a:r>
            <a:r>
              <a:rPr lang="cs-CZ" sz="1600" dirty="0"/>
              <a:t>Prezentace slouží k tomu, </a:t>
            </a:r>
            <a:r>
              <a:rPr lang="cs-CZ" sz="1600" dirty="0" smtClean="0"/>
              <a:t>aby žáci získali základní informace o Tomáši G. Masarykovi.</a:t>
            </a:r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b="1" dirty="0" smtClean="0"/>
              <a:t>Očekávaný výstup: </a:t>
            </a:r>
            <a:r>
              <a:rPr lang="cs-CZ" sz="1600" dirty="0" smtClean="0"/>
              <a:t>Žáci si uvědomí, kdo byl T. G. Masaryk</a:t>
            </a:r>
            <a:r>
              <a:rPr lang="cs-CZ" sz="1600" b="1" dirty="0" smtClean="0"/>
              <a:t>.</a:t>
            </a:r>
            <a:endParaRPr lang="cs-CZ" sz="1600" dirty="0" smtClean="0"/>
          </a:p>
          <a:p>
            <a:pPr algn="just"/>
            <a:r>
              <a:rPr lang="cs-CZ" sz="1600" dirty="0"/>
              <a:t/>
            </a:r>
            <a:br>
              <a:rPr lang="cs-CZ" sz="1600" dirty="0"/>
            </a:br>
            <a:r>
              <a:rPr lang="cs-CZ" sz="1600" b="1" dirty="0"/>
              <a:t>Druh učebního materiálu: </a:t>
            </a:r>
            <a:r>
              <a:rPr lang="cs-CZ" sz="1600" dirty="0"/>
              <a:t>prezentace zpracovaná v programu </a:t>
            </a:r>
            <a:r>
              <a:rPr lang="cs-CZ" sz="1600" dirty="0" smtClean="0"/>
              <a:t>PowerPoint</a:t>
            </a:r>
            <a:endParaRPr lang="cs-CZ" sz="1600" dirty="0"/>
          </a:p>
          <a:p>
            <a:pPr algn="just"/>
            <a:r>
              <a:rPr lang="cs-CZ" sz="1600" dirty="0"/>
              <a:t/>
            </a:r>
            <a:br>
              <a:rPr lang="cs-CZ" sz="1600" dirty="0"/>
            </a:br>
            <a:r>
              <a:rPr lang="cs-CZ" sz="1600" b="1" dirty="0"/>
              <a:t>Typická věková skupina: </a:t>
            </a:r>
            <a:r>
              <a:rPr lang="cs-CZ" sz="1600" dirty="0"/>
              <a:t>10 -</a:t>
            </a:r>
            <a:r>
              <a:rPr lang="cs-CZ" sz="1600" b="1" dirty="0"/>
              <a:t> </a:t>
            </a:r>
            <a:r>
              <a:rPr lang="cs-CZ" sz="1600" dirty="0"/>
              <a:t>11 let</a:t>
            </a:r>
          </a:p>
          <a:p>
            <a:pPr algn="just"/>
            <a:r>
              <a:rPr lang="cs-CZ" sz="1600" dirty="0"/>
              <a:t/>
            </a:r>
            <a:br>
              <a:rPr lang="cs-CZ" sz="1600" dirty="0"/>
            </a:br>
            <a:r>
              <a:rPr lang="cs-CZ" sz="1600" b="1" dirty="0"/>
              <a:t>Klíčová slova: </a:t>
            </a:r>
            <a:r>
              <a:rPr lang="cs-CZ" sz="1600" dirty="0" smtClean="0"/>
              <a:t>první prezident, T. G. Masaryk </a:t>
            </a:r>
            <a:endParaRPr lang="cs-CZ" sz="1600" dirty="0"/>
          </a:p>
          <a:p>
            <a:pPr algn="just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b="1" dirty="0" smtClean="0"/>
              <a:t>Pomůcky a materiál: </a:t>
            </a:r>
            <a:r>
              <a:rPr lang="cs-CZ" sz="1600" dirty="0"/>
              <a:t>počítač, interaktivní tabule, učebnice – Augusta P., Honzák F., (1995): Vlastivěda pro 5. Ročník. – SPL práce </a:t>
            </a:r>
            <a:r>
              <a:rPr lang="cs-CZ" sz="1600" dirty="0" err="1"/>
              <a:t>Albra</a:t>
            </a:r>
            <a:r>
              <a:rPr lang="cs-CZ" sz="1600" dirty="0"/>
              <a:t>. ISBN80-86287-56-4.</a:t>
            </a:r>
          </a:p>
          <a:p>
            <a:pPr algn="just"/>
            <a:endParaRPr lang="cs-CZ" sz="1600" dirty="0" smtClean="0"/>
          </a:p>
          <a:p>
            <a:pPr algn="just"/>
            <a:r>
              <a:rPr lang="cs-CZ" sz="1600" b="1" dirty="0" smtClean="0"/>
              <a:t>Potřebný </a:t>
            </a:r>
            <a:r>
              <a:rPr lang="cs-CZ" sz="1600" b="1" dirty="0"/>
              <a:t>čas pro výuku DUM: </a:t>
            </a:r>
            <a:r>
              <a:rPr lang="cs-CZ" sz="1600" dirty="0"/>
              <a:t>30 – 35 minut</a:t>
            </a:r>
          </a:p>
          <a:p>
            <a:pPr algn="just"/>
            <a:r>
              <a:rPr lang="cs-CZ" sz="1600" dirty="0"/>
              <a:t/>
            </a:r>
            <a:br>
              <a:rPr lang="cs-CZ" sz="1600" dirty="0"/>
            </a:br>
            <a:r>
              <a:rPr lang="cs-CZ" sz="1600" b="1" dirty="0"/>
              <a:t>Metodické zhodnocení a popis práce s digitálním učebním materiálem: </a:t>
            </a:r>
            <a:r>
              <a:rPr lang="cs-CZ" sz="1600" dirty="0"/>
              <a:t>Prezentace obsahuje učební texty a obrázky k </a:t>
            </a:r>
            <a:r>
              <a:rPr lang="cs-CZ" sz="1600" dirty="0" smtClean="0"/>
              <a:t>životu T. G. Masaryka.</a:t>
            </a:r>
            <a:r>
              <a:rPr lang="cs-CZ" b="1" dirty="0" smtClean="0"/>
              <a:t>    </a:t>
            </a:r>
            <a:endParaRPr lang="cs-CZ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61924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455</Words>
  <Application>Microsoft Office PowerPoint</Application>
  <PresentationFormat>Předvádění na obrazovce (4:3)</PresentationFormat>
  <Paragraphs>72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Motiv systému Office</vt:lpstr>
      <vt:lpstr>VLASTIVĚDA</vt:lpstr>
      <vt:lpstr>Tomáš Garrigue Masaryk</vt:lpstr>
      <vt:lpstr>Tomáš Garrigue Masaryk</vt:lpstr>
      <vt:lpstr>Masaryk a Rukopisy</vt:lpstr>
      <vt:lpstr>Masaryk a antisemitismus</vt:lpstr>
      <vt:lpstr>Masaryk a 1. světová válka</vt:lpstr>
      <vt:lpstr>Masaryk -  1. prezident Československa</vt:lpstr>
      <vt:lpstr>Prezentace aplikace PowerPoint</vt:lpstr>
      <vt:lpstr>Prezentace aplikace PowerPoint</vt:lpstr>
      <vt:lpstr>Zdroje:</vt:lpstr>
    </vt:vector>
  </TitlesOfParts>
  <Company>CETELEM ČR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VLASTIVĚDA</dc:title>
  <dc:creator>Jel</dc:creator>
  <cp:lastModifiedBy>Bedrna, Tomáš</cp:lastModifiedBy>
  <cp:revision>19</cp:revision>
  <dcterms:created xsi:type="dcterms:W3CDTF">2012-11-07T16:18:17Z</dcterms:created>
  <dcterms:modified xsi:type="dcterms:W3CDTF">2020-11-02T11:26:31Z</dcterms:modified>
</cp:coreProperties>
</file>